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84" r:id="rId5"/>
    <p:sldId id="258" r:id="rId6"/>
    <p:sldId id="259" r:id="rId7"/>
    <p:sldId id="264" r:id="rId8"/>
    <p:sldId id="260" r:id="rId9"/>
    <p:sldId id="265" r:id="rId10"/>
    <p:sldId id="283" r:id="rId11"/>
    <p:sldId id="268" r:id="rId12"/>
    <p:sldId id="261" r:id="rId13"/>
    <p:sldId id="266" r:id="rId14"/>
    <p:sldId id="280" r:id="rId15"/>
    <p:sldId id="262" r:id="rId16"/>
    <p:sldId id="263" r:id="rId17"/>
    <p:sldId id="282" r:id="rId18"/>
    <p:sldId id="279" r:id="rId19"/>
    <p:sldId id="275" r:id="rId20"/>
    <p:sldId id="281" r:id="rId21"/>
    <p:sldId id="278" r:id="rId22"/>
    <p:sldId id="276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66CC"/>
    <a:srgbClr val="000000"/>
    <a:srgbClr val="000099"/>
    <a:srgbClr val="E5411B"/>
    <a:srgbClr val="FF9900"/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79" autoAdjust="0"/>
    <p:restoredTop sz="94118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9278-341E-4A18-85A0-EA120AADFEC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01B27-3815-4605-BA51-49E5DF4047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A50F-0AD8-4313-A2FE-F81E8FD48DE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04E8-2601-47F6-8853-938C83DE7E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7A029-8C1B-46DB-98FC-22676870FD5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D905-B8BA-4329-AF15-A1DBEC3CD84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C0706-4660-4949-8316-8E90E2FB53C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52D8E-50DE-4240-BECD-7E694A06715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9C00F-02FC-49F8-8EE4-AA3DE57E3F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84B06-EC99-49A1-BB6C-107FDF04B4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A22F2-7E9B-46E2-948B-CDEB3E1354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05C3BE-1F34-4AD0-8D82-16D8F3647BC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phet.colorado.edu/en/simulations/translated/e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Stella%20Maris\Escritorio\chemsketch1_0001.wmv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.sav.us.es:8080/pixelbit/images/stories/a10_0023-premaq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uguayeduca.edu.uy/Portal.Base/Web/VerContenido.aspx?ID=20686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ellamm75@yahoo.com.ar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yxmZwl26wi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masqueformulas.blogspo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 t="30000"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3139321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449263" algn="r"/>
                <a:tab pos="2700338" algn="ctr"/>
                <a:tab pos="5400675" algn="r"/>
              </a:tabLst>
            </a:pPr>
            <a:r>
              <a:rPr lang="es-E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Enseñar </a:t>
            </a:r>
            <a:r>
              <a:rPr lang="es-ES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Química Escolar </a:t>
            </a:r>
            <a:endParaRPr lang="es-ES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ctr">
              <a:tabLst>
                <a:tab pos="449263" algn="r"/>
                <a:tab pos="2700338" algn="ctr"/>
                <a:tab pos="5400675" algn="r"/>
              </a:tabLst>
            </a:pPr>
            <a:r>
              <a:rPr lang="es-E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con </a:t>
            </a:r>
            <a:r>
              <a:rPr lang="es-ES" sz="6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TICs</a:t>
            </a:r>
            <a:r>
              <a:rPr lang="es-E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3124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MX" sz="4000">
              <a:latin typeface="Arial Unicode MS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r="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 l="26250" t="39999" r="27501" b="13333"/>
          <a:stretch>
            <a:fillRect/>
          </a:stretch>
        </p:blipFill>
        <p:spPr bwMode="auto">
          <a:xfrm>
            <a:off x="1295400" y="304800"/>
            <a:ext cx="67056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43000" y="4343400"/>
            <a:ext cx="7162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latin typeface="Arial Unicode MS" pitchFamily="34" charset="-128"/>
              </a:rPr>
              <a:t>Los grupos en  facebook permiten crear y compartir documentos. Los grupos pueden ser cerrados o secretos de manera que tengamos control sobre quienes participan y qué se publica. Tener una cuenta en facebook no condiciona a nadie a utilizar este recurso con fines sociales.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648200"/>
          </a:xfrm>
          <a:solidFill>
            <a:schemeClr val="hlink">
              <a:alpha val="5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 repositorios de recursos educativos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 software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 simulaciones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 tutoriales interactivos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 cuestionarios online, webquest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 web 2.0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200" b="1">
                <a:solidFill>
                  <a:srgbClr val="000099"/>
                </a:solidFill>
                <a:latin typeface="Arial Unicode MS" pitchFamily="34" charset="-128"/>
              </a:rPr>
              <a:t> podcast, ebooks,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  <a:solidFill>
            <a:srgbClr val="000000">
              <a:alpha val="50000"/>
            </a:srgbClr>
          </a:solidFill>
          <a:ln/>
        </p:spPr>
        <p:txBody>
          <a:bodyPr/>
          <a:lstStyle/>
          <a:p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Recursos TICs de Aprendizaje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s-ES" sz="3600">
                <a:latin typeface="Arial Unicode MS" pitchFamily="34" charset="-128"/>
              </a:rPr>
              <a:t>Simulación Ácido-Base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1371600"/>
            <a:ext cx="663098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hlinkClick r:id="rId4"/>
              </a:rPr>
              <a:t>http://phet.colorado.edu/en/simulations/translated/es</a:t>
            </a:r>
            <a:r>
              <a:rPr lang="es-ES"/>
              <a:t> </a:t>
            </a:r>
          </a:p>
        </p:txBody>
      </p:sp>
      <p:graphicFrame>
        <p:nvGraphicFramePr>
          <p:cNvPr id="39936" name="Object 0"/>
          <p:cNvGraphicFramePr>
            <a:graphicFrameLocks noChangeAspect="1"/>
          </p:cNvGraphicFramePr>
          <p:nvPr/>
        </p:nvGraphicFramePr>
        <p:xfrm>
          <a:off x="457200" y="5410200"/>
          <a:ext cx="3733800" cy="1204913"/>
        </p:xfrm>
        <a:graphic>
          <a:graphicData uri="http://schemas.openxmlformats.org/presentationml/2006/ole">
            <p:oleObj spid="_x0000_s39936" name="Paquete" r:id="rId5" imgW="150480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verb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1" dur="1" fill="hold"/>
                                        <p:tgtEl>
                                          <p:spTgt spid="399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>
            <a:lum bright="2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" b="1">
                <a:latin typeface="Arial Unicode MS" pitchFamily="34" charset="-128"/>
              </a:rPr>
              <a:t>Laboratorios virtuales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600" b="1">
                <a:solidFill>
                  <a:srgbClr val="800000"/>
                </a:solidFill>
                <a:latin typeface="Arial Unicode MS" pitchFamily="34" charset="-128"/>
              </a:rPr>
              <a:t>Para planificar las experiencias reales.</a:t>
            </a:r>
          </a:p>
          <a:p>
            <a:pPr>
              <a:lnSpc>
                <a:spcPct val="90000"/>
              </a:lnSpc>
            </a:pPr>
            <a:r>
              <a:rPr lang="es-ES" sz="3600" b="1">
                <a:solidFill>
                  <a:srgbClr val="800000"/>
                </a:solidFill>
                <a:latin typeface="Arial Unicode MS" pitchFamily="34" charset="-128"/>
              </a:rPr>
              <a:t>Para determinar variables.</a:t>
            </a:r>
          </a:p>
          <a:p>
            <a:pPr>
              <a:lnSpc>
                <a:spcPct val="90000"/>
              </a:lnSpc>
            </a:pPr>
            <a:r>
              <a:rPr lang="es-ES" sz="3600" b="1">
                <a:solidFill>
                  <a:srgbClr val="800000"/>
                </a:solidFill>
                <a:latin typeface="Arial Unicode MS" pitchFamily="34" charset="-128"/>
              </a:rPr>
              <a:t>Para predecir los resultados.</a:t>
            </a:r>
          </a:p>
          <a:p>
            <a:pPr>
              <a:lnSpc>
                <a:spcPct val="90000"/>
              </a:lnSpc>
            </a:pPr>
            <a:r>
              <a:rPr lang="es-ES" sz="3600" b="1">
                <a:solidFill>
                  <a:srgbClr val="800000"/>
                </a:solidFill>
                <a:latin typeface="Arial Unicode MS" pitchFamily="34" charset="-128"/>
              </a:rPr>
              <a:t>Para pensar sobre los obstáculos.</a:t>
            </a:r>
          </a:p>
          <a:p>
            <a:pPr>
              <a:lnSpc>
                <a:spcPct val="90000"/>
              </a:lnSpc>
            </a:pPr>
            <a:r>
              <a:rPr lang="es-ES" sz="3600" b="1">
                <a:solidFill>
                  <a:srgbClr val="800000"/>
                </a:solidFill>
                <a:latin typeface="Arial Unicode MS" pitchFamily="34" charset="-128"/>
              </a:rPr>
              <a:t>Para hacer experiencias cuando los materiales son peligrosos o muy caros.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23750" t="28889" r="23125" b="18889"/>
          <a:stretch>
            <a:fillRect/>
          </a:stretch>
        </p:blipFill>
        <p:spPr bwMode="auto">
          <a:xfrm>
            <a:off x="1295400" y="1600200"/>
            <a:ext cx="647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6629400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Editores de imágenes, de video, de texto, etc.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743200" y="0"/>
            <a:ext cx="6172200" cy="822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Blogs, foros, grupos colaborativos (reflexión sobre el contenido)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1066800"/>
            <a:ext cx="5257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ahoma" pitchFamily="34" charset="0"/>
              </a:rPr>
              <a:t>Bases de datos, Enciclopedias, etc.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7524606">
            <a:off x="2781300" y="5067300"/>
            <a:ext cx="1143000" cy="4572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-3104225">
            <a:off x="5600700" y="1257300"/>
            <a:ext cx="1143000" cy="4572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8163629">
            <a:off x="2362200" y="1676400"/>
            <a:ext cx="914400" cy="457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1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3810000"/>
          </a:xfrm>
          <a:solidFill>
            <a:schemeClr val="bg2">
              <a:alpha val="50000"/>
            </a:schemeClr>
          </a:solidFill>
        </p:spPr>
        <p:txBody>
          <a:bodyPr/>
          <a:lstStyle/>
          <a:p>
            <a:r>
              <a:rPr lang="es-ES" sz="3600" b="1">
                <a:latin typeface="Arial Unicode MS" pitchFamily="34" charset="-128"/>
              </a:rPr>
              <a:t>Los recursos TICs se seleccionan teniendo en cuenta el objetivo planteado.</a:t>
            </a:r>
          </a:p>
          <a:p>
            <a:r>
              <a:rPr lang="es-ES" sz="3600" b="1">
                <a:latin typeface="Arial Unicode MS" pitchFamily="34" charset="-128"/>
              </a:rPr>
              <a:t>Las actividades propuestas deben promover “</a:t>
            </a:r>
            <a:r>
              <a:rPr lang="es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interacción</a:t>
            </a:r>
            <a:r>
              <a:rPr lang="es-ES" sz="3600" b="1">
                <a:latin typeface="Arial Unicode MS" pitchFamily="34" charset="-128"/>
              </a:rPr>
              <a:t>” de los estudiantes con el recurso.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>
                <a:latin typeface="Arial Unicode MS" pitchFamily="34" charset="-128"/>
              </a:rPr>
              <a:t>Representación con Software</a:t>
            </a:r>
          </a:p>
        </p:txBody>
      </p:sp>
      <p:pic>
        <p:nvPicPr>
          <p:cNvPr id="34820" name="Picture 102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90800"/>
            <a:ext cx="3048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  <a:solidFill>
            <a:srgbClr val="CCECFF">
              <a:alpha val="50000"/>
            </a:srgbClr>
          </a:solidFill>
          <a:ln>
            <a:solidFill>
              <a:srgbClr val="CCECFF"/>
            </a:solidFill>
          </a:ln>
        </p:spPr>
        <p:txBody>
          <a:bodyPr/>
          <a:lstStyle/>
          <a:p>
            <a:r>
              <a:rPr lang="es-ES">
                <a:latin typeface="Arial Unicode MS" pitchFamily="34" charset="-128"/>
              </a:rPr>
              <a:t>Trabajar con Habilidades Cognitivo-Lingüísticas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828800"/>
            <a:ext cx="3581400" cy="3276600"/>
          </a:xfrm>
          <a:solidFill>
            <a:schemeClr val="accent2">
              <a:alpha val="50000"/>
            </a:schemeClr>
          </a:solidFill>
          <a:ln>
            <a:solidFill>
              <a:schemeClr val="hlink"/>
            </a:solidFill>
          </a:ln>
        </p:spPr>
        <p:txBody>
          <a:bodyPr/>
          <a:lstStyle/>
          <a:p>
            <a:r>
              <a:rPr lang="es-ES" sz="4400" b="1">
                <a:solidFill>
                  <a:srgbClr val="000099"/>
                </a:solidFill>
                <a:latin typeface="Arial Unicode MS" pitchFamily="34" charset="-128"/>
              </a:rPr>
              <a:t>Describir</a:t>
            </a:r>
          </a:p>
          <a:p>
            <a:r>
              <a:rPr lang="es-ES" sz="4400" b="1">
                <a:solidFill>
                  <a:srgbClr val="000099"/>
                </a:solidFill>
                <a:latin typeface="Arial Unicode MS" pitchFamily="34" charset="-128"/>
              </a:rPr>
              <a:t>Explicar</a:t>
            </a:r>
          </a:p>
          <a:p>
            <a:r>
              <a:rPr lang="es-ES" sz="4400" b="1">
                <a:solidFill>
                  <a:srgbClr val="000099"/>
                </a:solidFill>
                <a:latin typeface="Arial Unicode MS" pitchFamily="34" charset="-128"/>
              </a:rPr>
              <a:t>Justificar</a:t>
            </a:r>
          </a:p>
          <a:p>
            <a:r>
              <a:rPr lang="es-ES" sz="4400" b="1">
                <a:solidFill>
                  <a:srgbClr val="000099"/>
                </a:solidFill>
                <a:latin typeface="Arial Unicode MS" pitchFamily="34" charset="-128"/>
              </a:rPr>
              <a:t>Argumentar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90600" y="5181600"/>
            <a:ext cx="7772400" cy="11430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>
                <a:solidFill>
                  <a:schemeClr val="tx2"/>
                </a:solidFill>
                <a:latin typeface="Arial Unicode MS" pitchFamily="34" charset="-128"/>
              </a:rPr>
              <a:t>Hablar, leer y escribir en las clases de Química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1143000"/>
          </a:xfrm>
          <a:prstGeom prst="rect">
            <a:avLst/>
          </a:prstGeom>
          <a:solidFill>
            <a:srgbClr val="6666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>
                <a:solidFill>
                  <a:schemeClr val="tx2"/>
                </a:solidFill>
                <a:latin typeface="Arial Unicode MS" pitchFamily="34" charset="-128"/>
              </a:rPr>
              <a:t>Publicar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2743200"/>
            <a:ext cx="2895600" cy="1143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>
                <a:solidFill>
                  <a:schemeClr val="bg1"/>
                </a:solidFill>
                <a:latin typeface="Arial Unicode MS" pitchFamily="34" charset="-128"/>
              </a:rPr>
              <a:t>Compartir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 rot="7552205">
            <a:off x="6591300" y="1638300"/>
            <a:ext cx="609600" cy="533400"/>
          </a:xfrm>
          <a:prstGeom prst="notchedRightArrow">
            <a:avLst>
              <a:gd name="adj1" fmla="val 50000"/>
              <a:gd name="adj2" fmla="val 2857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 rot="-8437943">
            <a:off x="2362200" y="3657600"/>
            <a:ext cx="609600" cy="533400"/>
          </a:xfrm>
          <a:prstGeom prst="notchedRightArrow">
            <a:avLst>
              <a:gd name="adj1" fmla="val 50000"/>
              <a:gd name="adj2" fmla="val 2857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 rot="-5414991">
            <a:off x="6800850" y="4095750"/>
            <a:ext cx="952500" cy="533400"/>
          </a:xfrm>
          <a:prstGeom prst="notchedRightArrow">
            <a:avLst>
              <a:gd name="adj1" fmla="val 50000"/>
              <a:gd name="adj2" fmla="val 4464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2863"/>
            <a:ext cx="91440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  <a:solidFill>
            <a:srgbClr val="FF0000">
              <a:alpha val="50000"/>
            </a:srgbClr>
          </a:solidFill>
        </p:spPr>
        <p:txBody>
          <a:bodyPr/>
          <a:lstStyle/>
          <a:p>
            <a:r>
              <a:rPr lang="es-ES" b="1">
                <a:solidFill>
                  <a:schemeClr val="tx2"/>
                </a:solidFill>
                <a:latin typeface="Arial Unicode MS" pitchFamily="34" charset="-128"/>
              </a:rPr>
              <a:t>Diseñar actividades con TICs que estén centradas en la comprensión, la comunicación, la autonomía, la selección y análisis de la información y la resolución de problemas.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5829300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accent2"/>
                </a:solidFill>
                <a:latin typeface="Arial Unicode MS" pitchFamily="34" charset="-128"/>
              </a:rPr>
              <a:t>Publicar y comentar avances y resultados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7847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Arial Unicode MS" pitchFamily="34" charset="-128"/>
              </a:rPr>
              <a:t>Buscar correspondencias entre textos, imágenes, videos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114800" y="1295400"/>
            <a:ext cx="4391025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Arial Unicode MS" pitchFamily="34" charset="-128"/>
              </a:rPr>
              <a:t>Decidir qué información buscar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941638" y="5334000"/>
            <a:ext cx="6202362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Arial Unicode MS" pitchFamily="34" charset="-128"/>
              </a:rPr>
              <a:t>Elegir un recurso entre varios y fundamentar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914400" y="6019800"/>
            <a:ext cx="4916488" cy="457200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Arial Unicode MS" pitchFamily="34" charset="-128"/>
              </a:rPr>
              <a:t>Planificar estrategias de resolución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3000" y="533400"/>
            <a:ext cx="7620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49263" algn="r"/>
                <a:tab pos="2700338" algn="ctr"/>
                <a:tab pos="5400675" algn="r"/>
              </a:tabLst>
            </a:pPr>
            <a:r>
              <a:rPr lang="es-ES" sz="3600" b="1">
                <a:solidFill>
                  <a:srgbClr val="000099"/>
                </a:solidFill>
                <a:latin typeface="Arial" charset="0"/>
                <a:cs typeface="Arial" charset="0"/>
              </a:rPr>
              <a:t>Incorporar las Nuevas Tecnologías de la Información y la Comunicación en educación implica </a:t>
            </a:r>
          </a:p>
          <a:p>
            <a:pPr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s-ES" sz="3600" b="1">
                <a:solidFill>
                  <a:srgbClr val="000099"/>
                </a:solidFill>
                <a:latin typeface="Arial" charset="0"/>
                <a:cs typeface="Arial" charset="0"/>
              </a:rPr>
              <a:t> tomar decisiones sobre qué y cómo enseñar, </a:t>
            </a:r>
          </a:p>
          <a:p>
            <a:pPr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s-ES" sz="3600" b="1">
                <a:solidFill>
                  <a:srgbClr val="000099"/>
                </a:solidFill>
                <a:latin typeface="Arial" charset="0"/>
                <a:cs typeface="Arial" charset="0"/>
              </a:rPr>
              <a:t> elegir entre múltiples recursos, </a:t>
            </a:r>
          </a:p>
          <a:p>
            <a:pPr>
              <a:buFontTx/>
              <a:buChar char="•"/>
              <a:tabLst>
                <a:tab pos="449263" algn="r"/>
                <a:tab pos="2700338" algn="ctr"/>
                <a:tab pos="5400675" algn="r"/>
              </a:tabLst>
            </a:pPr>
            <a:r>
              <a:rPr lang="es-E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reflexionar</a:t>
            </a:r>
            <a:r>
              <a:rPr lang="es-ES" sz="3600" b="1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s-E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 cuanto a las expectativas y los resultados</a:t>
            </a:r>
            <a:r>
              <a:rPr lang="es-ES" sz="3600" b="1">
                <a:solidFill>
                  <a:srgbClr val="000099"/>
                </a:solidFill>
                <a:latin typeface="Arial" charset="0"/>
                <a:cs typeface="Arial" charset="0"/>
              </a:rPr>
              <a:t>. </a:t>
            </a:r>
            <a:endParaRPr lang="es-ES" sz="3600" b="1">
              <a:solidFill>
                <a:srgbClr val="000099"/>
              </a:solidFill>
              <a:cs typeface="Times New Roman" charset="0"/>
            </a:endParaRPr>
          </a:p>
          <a:p>
            <a:pPr eaLnBrk="0" hangingPunct="0">
              <a:tabLst>
                <a:tab pos="449263" algn="r"/>
                <a:tab pos="2700338" algn="ctr"/>
                <a:tab pos="5400675" algn="r"/>
              </a:tabLst>
            </a:pPr>
            <a:endParaRPr lang="es-ES" sz="3600" b="1">
              <a:solidFill>
                <a:srgbClr val="000099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996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 r="1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E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Resolución de Problemas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5410200" cy="4572000"/>
          </a:xfrm>
          <a:solidFill>
            <a:srgbClr val="CCECFF">
              <a:alpha val="50000"/>
            </a:srgbClr>
          </a:solidFill>
        </p:spPr>
        <p:txBody>
          <a:bodyPr/>
          <a:lstStyle/>
          <a:p>
            <a:r>
              <a:rPr lang="es-ES" sz="36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Con contexto CTS</a:t>
            </a:r>
          </a:p>
          <a:p>
            <a:pPr lvl="1"/>
            <a:r>
              <a:rPr lang="es-ES" sz="36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La Alimentación </a:t>
            </a:r>
          </a:p>
          <a:p>
            <a:pPr lvl="1"/>
            <a:r>
              <a:rPr lang="es-ES" sz="36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Los Combustibles</a:t>
            </a:r>
          </a:p>
          <a:p>
            <a:pPr lvl="1"/>
            <a:r>
              <a:rPr lang="es-ES" sz="36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Las Industrias</a:t>
            </a:r>
          </a:p>
          <a:p>
            <a:pPr lvl="1"/>
            <a:r>
              <a:rPr lang="es-ES" sz="36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La Contaminación</a:t>
            </a:r>
          </a:p>
          <a:p>
            <a:pPr lvl="1"/>
            <a:r>
              <a:rPr lang="es-ES" sz="36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La Biotecnología</a:t>
            </a:r>
          </a:p>
          <a:p>
            <a:pPr lvl="4"/>
            <a:r>
              <a:rPr lang="es-ES" sz="2800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entre otros...</a:t>
            </a:r>
          </a:p>
          <a:p>
            <a:endParaRPr lang="es-ES" sz="3600" b="1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webgrafía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  <a:solidFill>
            <a:srgbClr val="0066CC"/>
          </a:solidFill>
        </p:spPr>
        <p:txBody>
          <a:bodyPr/>
          <a:lstStyle/>
          <a:p>
            <a:r>
              <a:rPr lang="es-ES">
                <a:solidFill>
                  <a:schemeClr val="accent2"/>
                </a:solidFill>
                <a:latin typeface="Arial Unicode MS" pitchFamily="34" charset="-128"/>
                <a:hlinkClick r:id="rId3"/>
              </a:rPr>
              <a:t>http://intra.sav.us.es:8080/pixelbit/images/stories/a10_0023-premaq.pdf</a:t>
            </a:r>
            <a:endParaRPr lang="es-ES">
              <a:solidFill>
                <a:schemeClr val="accent2"/>
              </a:solidFill>
              <a:latin typeface="Arial Unicode MS" pitchFamily="34" charset="-128"/>
            </a:endParaRPr>
          </a:p>
          <a:p>
            <a:r>
              <a:rPr lang="es-ES">
                <a:solidFill>
                  <a:schemeClr val="accent2"/>
                </a:solidFill>
                <a:latin typeface="Arial Unicode MS" pitchFamily="34" charset="-128"/>
                <a:hlinkClick r:id="rId4"/>
              </a:rPr>
              <a:t>http://www.uruguayeduca.edu.uy/Portal.Base/Web/VerContenido.aspx?ID=206868</a:t>
            </a:r>
            <a:endParaRPr lang="es-ES">
              <a:solidFill>
                <a:schemeClr val="accent2"/>
              </a:solidFill>
              <a:latin typeface="Arial Unicode MS" pitchFamily="34" charset="-128"/>
            </a:endParaRPr>
          </a:p>
          <a:p>
            <a:endParaRPr lang="es-ES">
              <a:solidFill>
                <a:schemeClr val="accent2"/>
              </a:solidFill>
              <a:latin typeface="Arial Unicode MS" pitchFamily="34" charset="-128"/>
            </a:endParaRPr>
          </a:p>
          <a:p>
            <a:endParaRPr lang="es-ES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 r="13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2743200" cy="1143000"/>
          </a:xfrm>
        </p:spPr>
        <p:txBody>
          <a:bodyPr/>
          <a:lstStyle/>
          <a:p>
            <a:r>
              <a:rPr lang="es-ES">
                <a:latin typeface="Arial Unicode MS" pitchFamily="34" charset="-128"/>
              </a:rPr>
              <a:t>¡Gracias!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4930775"/>
            <a:ext cx="4114800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accent2"/>
                </a:solidFill>
                <a:latin typeface="Arial Unicode MS" pitchFamily="34" charset="-128"/>
              </a:rPr>
              <a:t>Stella Maris Martinez</a:t>
            </a:r>
          </a:p>
          <a:p>
            <a:pPr algn="ctr"/>
            <a:r>
              <a:rPr lang="es-ES" b="1">
                <a:solidFill>
                  <a:srgbClr val="FF0000"/>
                </a:solidFill>
                <a:latin typeface="Arial Unicode MS" pitchFamily="34" charset="-128"/>
                <a:hlinkClick r:id="rId3"/>
              </a:rPr>
              <a:t>stellamm75@yahoo.com.ar</a:t>
            </a:r>
            <a:endParaRPr lang="es-ES" b="1">
              <a:solidFill>
                <a:srgbClr val="FF0000"/>
              </a:solidFill>
              <a:latin typeface="Arial Unicode MS" pitchFamily="34" charset="-128"/>
            </a:endParaRPr>
          </a:p>
          <a:p>
            <a:pPr algn="ctr"/>
            <a:r>
              <a:rPr lang="es-ES" b="1">
                <a:latin typeface="Arial Unicode MS" pitchFamily="34" charset="-128"/>
              </a:rPr>
              <a:t>ETC Dirección de Capacitación</a:t>
            </a:r>
          </a:p>
          <a:p>
            <a:pPr algn="ctr"/>
            <a:r>
              <a:rPr lang="es-ES" b="1">
                <a:latin typeface="Arial Unicode MS" pitchFamily="34" charset="-128"/>
              </a:rPr>
              <a:t>DGCyE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  <a:solidFill>
            <a:schemeClr val="hlink">
              <a:alpha val="50000"/>
            </a:schemeClr>
          </a:solidFill>
        </p:spPr>
        <p:txBody>
          <a:bodyPr/>
          <a:lstStyle/>
          <a:p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Algunas preguntas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b="1">
                <a:latin typeface="Arial Unicode MS" pitchFamily="34" charset="-128"/>
              </a:rPr>
              <a:t>¿Cuál es el rol de las TICs en los procesos educativos?</a:t>
            </a:r>
          </a:p>
          <a:p>
            <a:r>
              <a:rPr lang="es-ES" b="1">
                <a:latin typeface="Arial Unicode MS" pitchFamily="34" charset="-128"/>
              </a:rPr>
              <a:t>¿Cómo enseñar Química Escolar con TICs?</a:t>
            </a:r>
          </a:p>
          <a:p>
            <a:r>
              <a:rPr lang="es-ES" b="1">
                <a:latin typeface="Arial Unicode MS" pitchFamily="34" charset="-128"/>
              </a:rPr>
              <a:t>¿Qué se modifica en la Enseñanza de la Química al incorporar TICs?</a:t>
            </a:r>
          </a:p>
          <a:p>
            <a:r>
              <a:rPr lang="es-ES" b="1">
                <a:latin typeface="Arial Unicode MS" pitchFamily="34" charset="-128"/>
              </a:rPr>
              <a:t>....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9530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r"/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Recursos 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648200"/>
            <a:ext cx="7772400" cy="190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de Información</a:t>
            </a:r>
          </a:p>
          <a:p>
            <a:pPr>
              <a:lnSpc>
                <a:spcPct val="90000"/>
              </a:lnSpc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de Colaboración</a:t>
            </a:r>
          </a:p>
          <a:p>
            <a:pPr>
              <a:lnSpc>
                <a:spcPct val="90000"/>
              </a:lnSpc>
            </a:pPr>
            <a:r>
              <a:rPr lang="es-ES" sz="3600" b="1">
                <a:solidFill>
                  <a:srgbClr val="000099"/>
                </a:solidFill>
                <a:latin typeface="Arial Unicode MS" pitchFamily="34" charset="-128"/>
              </a:rPr>
              <a:t>de Aprendizaje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43200" y="1981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449263" algn="r"/>
                <a:tab pos="2700338" algn="ctr"/>
                <a:tab pos="5400675" algn="r"/>
              </a:tabLst>
            </a:pPr>
            <a:endParaRPr lang="es-MX">
              <a:latin typeface="Arial Unicode MS" pitchFamily="34" charset="-128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50925" y="2022475"/>
            <a:ext cx="656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9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Recursos TICs de Información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>
                <a:latin typeface="Arial Unicode MS" pitchFamily="34" charset="-128"/>
              </a:rPr>
              <a:t> webgrafia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>
                <a:latin typeface="Arial Unicode MS" pitchFamily="34" charset="-128"/>
              </a:rPr>
              <a:t> enciclopedias virtuales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>
                <a:latin typeface="Arial Unicode MS" pitchFamily="34" charset="-128"/>
              </a:rPr>
              <a:t> bases de datos online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>
                <a:latin typeface="Arial Unicode MS" pitchFamily="34" charset="-128"/>
              </a:rPr>
              <a:t> animaciones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600">
                <a:latin typeface="Arial Unicode MS" pitchFamily="34" charset="-128"/>
              </a:rPr>
              <a:t> web 2.0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3200">
                <a:latin typeface="Arial Unicode MS" pitchFamily="34" charset="-128"/>
              </a:rPr>
              <a:t> repositorios de video, documentos, noticias, imágenes, audio,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143000"/>
          </a:xfrm>
          <a:solidFill>
            <a:srgbClr val="33CCFF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3200">
                <a:latin typeface="Arial Unicode MS" pitchFamily="34" charset="-128"/>
              </a:rPr>
              <a:t>Ejemplo: un video sobre Equilibrio Químico: </a:t>
            </a:r>
            <a:r>
              <a:rPr lang="es-ES" sz="2000">
                <a:latin typeface="Arial Unicode MS" pitchFamily="34" charset="-128"/>
                <a:hlinkClick r:id="rId2"/>
              </a:rPr>
              <a:t>http://www.youtube.com/watch?v=yxmZwl26wiY</a:t>
            </a:r>
            <a:r>
              <a:rPr lang="es-ES" sz="3200">
                <a:latin typeface="Arial Unicode MS" pitchFamily="34" charset="-128"/>
              </a:rPr>
              <a:t> </a:t>
            </a:r>
          </a:p>
        </p:txBody>
      </p:sp>
      <p:pic>
        <p:nvPicPr>
          <p:cNvPr id="13320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001" t="18887" r="36874" b="8890"/>
          <a:stretch>
            <a:fillRect/>
          </a:stretch>
        </p:blipFill>
        <p:spPr bwMode="auto">
          <a:xfrm>
            <a:off x="1295400" y="19050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800600" cy="1143000"/>
          </a:xfrm>
          <a:ln/>
        </p:spPr>
        <p:txBody>
          <a:bodyPr/>
          <a:lstStyle/>
          <a:p>
            <a:pPr algn="l"/>
            <a:r>
              <a:rPr lang="es-E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Recursos TICs de Colaboración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43000" y="1752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</a:pPr>
            <a:r>
              <a:rPr lang="es-ES" sz="3600">
                <a:latin typeface="Arial Unicode MS" pitchFamily="34" charset="-128"/>
              </a:rPr>
              <a:t>Wikis, </a:t>
            </a: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</a:pPr>
            <a:r>
              <a:rPr lang="es-ES" sz="3600">
                <a:latin typeface="Arial Unicode MS" pitchFamily="34" charset="-128"/>
              </a:rPr>
              <a:t>Blogs, </a:t>
            </a: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</a:pPr>
            <a:r>
              <a:rPr lang="es-ES" sz="3600">
                <a:latin typeface="Arial Unicode MS" pitchFamily="34" charset="-128"/>
              </a:rPr>
              <a:t>Foros, </a:t>
            </a: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</a:pPr>
            <a:r>
              <a:rPr lang="es-ES" sz="3600">
                <a:latin typeface="Arial Unicode MS" pitchFamily="34" charset="-128"/>
              </a:rPr>
              <a:t>Webinar, </a:t>
            </a: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</a:pPr>
            <a:r>
              <a:rPr lang="es-ES" sz="4000">
                <a:latin typeface="Arial Unicode MS" pitchFamily="34" charset="-128"/>
              </a:rPr>
              <a:t>Documentos </a:t>
            </a: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</a:pPr>
            <a:r>
              <a:rPr lang="es-ES" sz="4000">
                <a:latin typeface="Arial Unicode MS" pitchFamily="34" charset="-128"/>
              </a:rPr>
              <a:t>compartidos,</a:t>
            </a: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</a:pPr>
            <a:r>
              <a:rPr lang="es-ES" sz="4000">
                <a:latin typeface="Arial Unicode MS" pitchFamily="34" charset="-128"/>
              </a:rPr>
              <a:t> Listas de correo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4000">
                <a:latin typeface="Arial Unicode MS" pitchFamily="34" charset="-128"/>
              </a:rPr>
              <a:t>un blog de aula, un grupo en una red social, una wiki para crear y compartir actividades</a:t>
            </a:r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2286000" y="2133600"/>
            <a:ext cx="480853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hlinkClick r:id="rId2"/>
              </a:rPr>
              <a:t>http://masqueformulas.blogspot.com/</a:t>
            </a:r>
            <a:r>
              <a:rPr lang="es-ES"/>
              <a:t> </a:t>
            </a:r>
          </a:p>
        </p:txBody>
      </p:sp>
      <p:pic>
        <p:nvPicPr>
          <p:cNvPr id="14341" name="Picture 1029"/>
          <p:cNvPicPr>
            <a:picLocks noChangeAspect="1" noChangeArrowheads="1"/>
          </p:cNvPicPr>
          <p:nvPr/>
        </p:nvPicPr>
        <p:blipFill>
          <a:blip r:embed="rId3" cstate="print"/>
          <a:srcRect l="11000" t="18510" r="12000" b="6808"/>
          <a:stretch>
            <a:fillRect/>
          </a:stretch>
        </p:blipFill>
        <p:spPr bwMode="auto">
          <a:xfrm>
            <a:off x="1447800" y="2971800"/>
            <a:ext cx="64008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473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Times New Roman</vt:lpstr>
      <vt:lpstr>Arial Unicode MS</vt:lpstr>
      <vt:lpstr>Arial</vt:lpstr>
      <vt:lpstr>Wingdings</vt:lpstr>
      <vt:lpstr>Tahoma</vt:lpstr>
      <vt:lpstr>Diseño predeterminado</vt:lpstr>
      <vt:lpstr>Paquete</vt:lpstr>
      <vt:lpstr>Slide 1</vt:lpstr>
      <vt:lpstr>Slide 2</vt:lpstr>
      <vt:lpstr>Algunas preguntas</vt:lpstr>
      <vt:lpstr>Slide 4</vt:lpstr>
      <vt:lpstr>Recursos TICs</vt:lpstr>
      <vt:lpstr>Recursos TICs de Información</vt:lpstr>
      <vt:lpstr>Ejemplo: un video sobre Equilibrio Químico: http://www.youtube.com/watch?v=yxmZwl26wiY </vt:lpstr>
      <vt:lpstr>Recursos TICs de Colaboración</vt:lpstr>
      <vt:lpstr>un blog de aula, un grupo en una red social, una wiki para crear y compartir actividades</vt:lpstr>
      <vt:lpstr>Slide 10</vt:lpstr>
      <vt:lpstr>Slide 11</vt:lpstr>
      <vt:lpstr>Recursos TICs de Aprendizaje</vt:lpstr>
      <vt:lpstr>Simulación Ácido-Base</vt:lpstr>
      <vt:lpstr>Laboratorios virtuales</vt:lpstr>
      <vt:lpstr>Slide 15</vt:lpstr>
      <vt:lpstr>Slide 16</vt:lpstr>
      <vt:lpstr>Representación con Software</vt:lpstr>
      <vt:lpstr>Trabajar con Habilidades Cognitivo-Lingüísticas</vt:lpstr>
      <vt:lpstr>Slide 19</vt:lpstr>
      <vt:lpstr>Resolución de Problemas</vt:lpstr>
      <vt:lpstr>webgrafía</vt:lpstr>
      <vt:lpstr>¡Gracias!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Stella Maris</dc:creator>
  <cp:lastModifiedBy>Joel</cp:lastModifiedBy>
  <cp:revision>74</cp:revision>
  <dcterms:created xsi:type="dcterms:W3CDTF">2011-04-22T22:44:07Z</dcterms:created>
  <dcterms:modified xsi:type="dcterms:W3CDTF">2012-09-06T23:30:44Z</dcterms:modified>
</cp:coreProperties>
</file>